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erriweather" panose="00000500000000000000" pitchFamily="2" charset="-52"/>
      <p:regular r:id="rId18"/>
    </p:embeddedFont>
    <p:embeddedFont>
      <p:font typeface="Merriweather Light" panose="00000400000000000000" pitchFamily="2" charset="-52"/>
      <p:regular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010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3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314920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Finelytics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290655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Современный финансовый аналитик для контроля личных средств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405" y="602099"/>
            <a:ext cx="10948987" cy="136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750"/>
              </a:lnSpc>
              <a:buNone/>
            </a:pPr>
            <a:r>
              <a:rPr lang="en-US" sz="8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Результаты</a:t>
            </a:r>
            <a:endParaRPr lang="en-US" sz="8600" dirty="0"/>
          </a:p>
        </p:txBody>
      </p:sp>
      <p:sp>
        <p:nvSpPr>
          <p:cNvPr id="3" name="Text 1"/>
          <p:cNvSpPr/>
          <p:nvPr/>
        </p:nvSpPr>
        <p:spPr>
          <a:xfrm>
            <a:off x="766405" y="2518053"/>
            <a:ext cx="3635216" cy="410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Успешная разработка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66405" y="3147536"/>
            <a:ext cx="7644884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Приложение полностью удовлетворяет техническим требованиям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66405" y="3853553"/>
            <a:ext cx="7644884" cy="34885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66405" y="4134683"/>
            <a:ext cx="3957161" cy="410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Главное преимущество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766405" y="4764167"/>
            <a:ext cx="7644884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Повышение контроля над финансами </a:t>
            </a:r>
            <a:r>
              <a:rPr lang="en-US" sz="170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без особых знаний экономики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766405" y="5820466"/>
            <a:ext cx="7644884" cy="34885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66405" y="6101596"/>
            <a:ext cx="3284696" cy="410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Перспективы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766405" y="6731079"/>
            <a:ext cx="7644884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Широкие возможности для развития функционала</a:t>
            </a:r>
            <a:endParaRPr lang="en-US" sz="17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024" y="2545437"/>
            <a:ext cx="4918472" cy="4918472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1D3BDE-1924-441A-B887-598FD82953E8}"/>
              </a:ext>
            </a:extLst>
          </p:cNvPr>
          <p:cNvSpPr/>
          <p:nvPr/>
        </p:nvSpPr>
        <p:spPr>
          <a:xfrm>
            <a:off x="12791440" y="7731760"/>
            <a:ext cx="1767840" cy="39481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2616" y="593169"/>
            <a:ext cx="6245781" cy="67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ru-RU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Разделение ролей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647620" y="2090658"/>
            <a:ext cx="269593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21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Селевёрстов</a:t>
            </a:r>
            <a:r>
              <a:rPr lang="ru-RU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Ярослав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47620" y="2556906"/>
            <a:ext cx="6667580" cy="951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1650" dirty="0">
                <a:solidFill>
                  <a:srgbClr val="E2E6E9"/>
                </a:solidFill>
                <a:latin typeface="Merriweather" pitchFamily="34" charset="0"/>
              </a:rPr>
              <a:t>Создание диаграммы классов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ru-RU" sz="1650" dirty="0">
                <a:solidFill>
                  <a:srgbClr val="E2E6E9"/>
                </a:solidFill>
                <a:latin typeface="Merriweather" pitchFamily="34" charset="0"/>
              </a:rPr>
              <a:t>Разработка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7315200" y="2706684"/>
            <a:ext cx="269593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Щедрин Юрий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315200" y="3095069"/>
            <a:ext cx="76342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Помощь </a:t>
            </a:r>
            <a:endParaRPr lang="en-US" sz="1650" dirty="0"/>
          </a:p>
        </p:txBody>
      </p:sp>
      <p:sp>
        <p:nvSpPr>
          <p:cNvPr id="11" name="Text 5"/>
          <p:cNvSpPr/>
          <p:nvPr/>
        </p:nvSpPr>
        <p:spPr>
          <a:xfrm>
            <a:off x="7315200" y="5388492"/>
            <a:ext cx="269593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21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Ахмутдинова</a:t>
            </a:r>
            <a:r>
              <a:rPr lang="ru-RU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София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315200" y="5854741"/>
            <a:ext cx="76342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1650" dirty="0">
                <a:solidFill>
                  <a:srgbClr val="E2E6E9"/>
                </a:solidFill>
                <a:latin typeface="Merriweather" pitchFamily="34" charset="0"/>
              </a:rPr>
              <a:t>Отрисовка, разработка, написание интерфейсов</a:t>
            </a:r>
            <a:endParaRPr lang="en-US" sz="16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1C5217D-7C24-4D02-B3C7-89E1638D1164}"/>
              </a:ext>
            </a:extLst>
          </p:cNvPr>
          <p:cNvSpPr/>
          <p:nvPr/>
        </p:nvSpPr>
        <p:spPr>
          <a:xfrm>
            <a:off x="12791440" y="7731760"/>
            <a:ext cx="1767840" cy="39481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2BB4074C-7D9B-44D3-99FF-4D3573C6A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624" y="1353422"/>
            <a:ext cx="611982" cy="611982"/>
          </a:xfrm>
          <a:prstGeom prst="rect">
            <a:avLst/>
          </a:prstGeom>
        </p:spPr>
      </p:pic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FFA286FA-7BA3-4806-AD4D-026D866F5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0" y="4718606"/>
            <a:ext cx="611982" cy="611982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13EC73C8-ED5E-4EE3-A84D-FF53216A7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0" y="1965400"/>
            <a:ext cx="611982" cy="6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7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32469"/>
          <a:stretch/>
        </p:blipFill>
        <p:spPr>
          <a:xfrm>
            <a:off x="0" y="1743869"/>
            <a:ext cx="5486400" cy="5557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2220" y="678894"/>
            <a:ext cx="6235541" cy="755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Что такое Finelytics?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6332220" y="1796534"/>
            <a:ext cx="3605332" cy="3138368"/>
          </a:xfrm>
          <a:prstGeom prst="roundRect">
            <a:avLst>
              <a:gd name="adj" fmla="val 32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81418" y="2045732"/>
            <a:ext cx="724972" cy="724972"/>
          </a:xfrm>
          <a:prstGeom prst="roundRect">
            <a:avLst>
              <a:gd name="adj" fmla="val 12611640"/>
            </a:avLst>
          </a:prstGeom>
          <a:solidFill>
            <a:srgbClr val="609DF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0728" y="2245043"/>
            <a:ext cx="326231" cy="3262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81418" y="3012281"/>
            <a:ext cx="3106936" cy="7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Пользовательское ПО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6581418" y="3912275"/>
            <a:ext cx="3106936" cy="773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Интуитивный интерфейс для каждого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10179129" y="1796534"/>
            <a:ext cx="3605451" cy="3138368"/>
          </a:xfrm>
          <a:prstGeom prst="roundRect">
            <a:avLst>
              <a:gd name="adj" fmla="val 32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28327" y="2045732"/>
            <a:ext cx="724972" cy="724972"/>
          </a:xfrm>
          <a:prstGeom prst="roundRect">
            <a:avLst>
              <a:gd name="adj" fmla="val 12611640"/>
            </a:avLst>
          </a:prstGeom>
          <a:solidFill>
            <a:srgbClr val="609DF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7638" y="2245043"/>
            <a:ext cx="326231" cy="3262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28327" y="3012281"/>
            <a:ext cx="3107055" cy="7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Оптимизация финансов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10428327" y="3912275"/>
            <a:ext cx="3107055" cy="773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Продвинутый контроль денежных средств</a:t>
            </a:r>
            <a:endParaRPr lang="en-US" sz="1900" dirty="0"/>
          </a:p>
        </p:txBody>
      </p:sp>
      <p:sp>
        <p:nvSpPr>
          <p:cNvPr id="14" name="Shape 9"/>
          <p:cNvSpPr/>
          <p:nvPr/>
        </p:nvSpPr>
        <p:spPr>
          <a:xfrm>
            <a:off x="6332220" y="5176480"/>
            <a:ext cx="7452360" cy="2374106"/>
          </a:xfrm>
          <a:prstGeom prst="roundRect">
            <a:avLst>
              <a:gd name="adj" fmla="val 427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81418" y="5425678"/>
            <a:ext cx="724972" cy="724972"/>
          </a:xfrm>
          <a:prstGeom prst="roundRect">
            <a:avLst>
              <a:gd name="adj" fmla="val 12611640"/>
            </a:avLst>
          </a:prstGeom>
          <a:solidFill>
            <a:srgbClr val="609DF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0728" y="5624989"/>
            <a:ext cx="326231" cy="32623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81418" y="6392228"/>
            <a:ext cx="3529965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Групповое управление</a:t>
            </a:r>
            <a:endParaRPr lang="en-US" sz="2350" dirty="0"/>
          </a:p>
        </p:txBody>
      </p:sp>
      <p:sp>
        <p:nvSpPr>
          <p:cNvPr id="18" name="Text 12"/>
          <p:cNvSpPr/>
          <p:nvPr/>
        </p:nvSpPr>
        <p:spPr>
          <a:xfrm>
            <a:off x="6581418" y="6914674"/>
            <a:ext cx="6953964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Для пользователя или целой группы</a:t>
            </a:r>
            <a:endParaRPr lang="en-US" sz="19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17EBC82-6FD1-44B3-B62F-0F52D26624E3}"/>
              </a:ext>
            </a:extLst>
          </p:cNvPr>
          <p:cNvSpPr/>
          <p:nvPr/>
        </p:nvSpPr>
        <p:spPr>
          <a:xfrm>
            <a:off x="12791440" y="7731760"/>
            <a:ext cx="1767840" cy="39481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E7E66C2-8E41-4E43-BB2A-50A943A0A41D}"/>
              </a:ext>
            </a:extLst>
          </p:cNvPr>
          <p:cNvSpPr/>
          <p:nvPr/>
        </p:nvSpPr>
        <p:spPr>
          <a:xfrm>
            <a:off x="12862560" y="7834790"/>
            <a:ext cx="1595120" cy="291782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6099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Цели разработки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525911"/>
            <a:ext cx="1234083" cy="14808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4698" y="2772727"/>
            <a:ext cx="407586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Оптимизация и контроль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344698" y="3306247"/>
            <a:ext cx="1142190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Полный контроль за денежными средствами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4006810"/>
            <a:ext cx="1234083" cy="14808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4698" y="4253627"/>
            <a:ext cx="405800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Финансовая грамотность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2344698" y="4829944"/>
            <a:ext cx="1142190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Повышение знаний общества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487710"/>
            <a:ext cx="1234083" cy="14808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44698" y="5734526"/>
            <a:ext cx="371415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Цифровизация данных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2344698" y="6268045"/>
            <a:ext cx="1142190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Современный подход к учету</a:t>
            </a:r>
            <a:endParaRPr lang="en-US" sz="19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662CBF6-25A3-4463-886E-A45AB6E4FE9C}"/>
              </a:ext>
            </a:extLst>
          </p:cNvPr>
          <p:cNvSpPr/>
          <p:nvPr/>
        </p:nvSpPr>
        <p:spPr>
          <a:xfrm>
            <a:off x="12791440" y="7731760"/>
            <a:ext cx="1767840" cy="39481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15592" b="15104"/>
          <a:stretch/>
        </p:blipFill>
        <p:spPr>
          <a:xfrm>
            <a:off x="0" y="0"/>
            <a:ext cx="5454869" cy="8229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738" y="822246"/>
            <a:ext cx="6728817" cy="714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Основной функционал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6286738" y="2108240"/>
            <a:ext cx="3492698" cy="857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Управление бюджетом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286738" y="3194328"/>
            <a:ext cx="3492698" cy="73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Создание финансовых планов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286738" y="4006096"/>
            <a:ext cx="349269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Категории трат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286738" y="4451985"/>
            <a:ext cx="3492698" cy="73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Редактирование бюджетов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286738" y="5412343"/>
            <a:ext cx="3429953" cy="428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Групповая работа</a:t>
            </a:r>
            <a:endParaRPr lang="en-US" sz="2700" dirty="0"/>
          </a:p>
        </p:txBody>
      </p:sp>
      <p:sp>
        <p:nvSpPr>
          <p:cNvPr id="9" name="Text 6"/>
          <p:cNvSpPr/>
          <p:nvPr/>
        </p:nvSpPr>
        <p:spPr>
          <a:xfrm>
            <a:off x="6286738" y="6069687"/>
            <a:ext cx="349269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Добавление участников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286738" y="6515576"/>
            <a:ext cx="349269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Общие бюджеты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286738" y="6961465"/>
            <a:ext cx="349269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Совместное управление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344983" y="2108240"/>
            <a:ext cx="3429953" cy="428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Транзакции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10344983" y="2765584"/>
            <a:ext cx="349269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Учет реальных операций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344983" y="3211473"/>
            <a:ext cx="349269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Обработка чеков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344983" y="3657362"/>
            <a:ext cx="349269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История платежей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0344983" y="4251841"/>
            <a:ext cx="3429953" cy="428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Аналитика</a:t>
            </a:r>
            <a:endParaRPr lang="en-US" sz="2700" dirty="0"/>
          </a:p>
        </p:txBody>
      </p:sp>
      <p:sp>
        <p:nvSpPr>
          <p:cNvPr id="17" name="Text 14"/>
          <p:cNvSpPr/>
          <p:nvPr/>
        </p:nvSpPr>
        <p:spPr>
          <a:xfrm>
            <a:off x="10344983" y="4909185"/>
            <a:ext cx="349269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план-факт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0344983" y="5355074"/>
            <a:ext cx="349269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Финансовые советы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0344983" y="5800963"/>
            <a:ext cx="349269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Графики по категориям</a:t>
            </a:r>
            <a:endParaRPr lang="en-US" sz="18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9DF60B9-6AA3-4FB9-94E2-328C2A0F23A9}"/>
              </a:ext>
            </a:extLst>
          </p:cNvPr>
          <p:cNvSpPr/>
          <p:nvPr/>
        </p:nvSpPr>
        <p:spPr>
          <a:xfrm>
            <a:off x="12791440" y="7731760"/>
            <a:ext cx="1767840" cy="39481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152543"/>
            <a:ext cx="750224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Системные требования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293995"/>
            <a:ext cx="4136350" cy="1868448"/>
          </a:xfrm>
          <a:prstGeom prst="roundRect">
            <a:avLst>
              <a:gd name="adj" fmla="val 7830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609DF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3318" y="5293995"/>
            <a:ext cx="121920" cy="1868448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1232535" y="5571292"/>
            <a:ext cx="349031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Операционная система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232535" y="6490335"/>
            <a:ext cx="349031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Windows 7 и выше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5" y="5293995"/>
            <a:ext cx="4136350" cy="1868448"/>
          </a:xfrm>
          <a:prstGeom prst="roundRect">
            <a:avLst>
              <a:gd name="adj" fmla="val 7830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01318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16485" y="5293995"/>
            <a:ext cx="121920" cy="1868448"/>
          </a:xfrm>
          <a:prstGeom prst="roundRect">
            <a:avLst>
              <a:gd name="adj" fmla="val 85031"/>
            </a:avLst>
          </a:prstGeom>
          <a:solidFill>
            <a:srgbClr val="013180"/>
          </a:solidFill>
          <a:ln/>
        </p:spPr>
      </p:sp>
      <p:sp>
        <p:nvSpPr>
          <p:cNvPr id="10" name="Text 7"/>
          <p:cNvSpPr/>
          <p:nvPr/>
        </p:nvSpPr>
        <p:spPr>
          <a:xfrm>
            <a:off x="5615702" y="5571292"/>
            <a:ext cx="332065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Оперативная память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615702" y="6104811"/>
            <a:ext cx="349031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Минимум 4 ГБ ОЗУ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293995"/>
            <a:ext cx="4136350" cy="1868448"/>
          </a:xfrm>
          <a:prstGeom prst="roundRect">
            <a:avLst>
              <a:gd name="adj" fmla="val 7830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041938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599652" y="5293995"/>
            <a:ext cx="121920" cy="1868448"/>
          </a:xfrm>
          <a:prstGeom prst="roundRect">
            <a:avLst>
              <a:gd name="adj" fmla="val 85031"/>
            </a:avLst>
          </a:prstGeom>
          <a:solidFill>
            <a:srgbClr val="041938"/>
          </a:solidFill>
          <a:ln/>
        </p:spPr>
      </p:sp>
      <p:sp>
        <p:nvSpPr>
          <p:cNvPr id="14" name="Text 11"/>
          <p:cNvSpPr/>
          <p:nvPr/>
        </p:nvSpPr>
        <p:spPr>
          <a:xfrm>
            <a:off x="9998869" y="557129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Процессор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9998869" y="6104811"/>
            <a:ext cx="349031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Dual-Core 1.2 GHz</a:t>
            </a:r>
            <a:endParaRPr lang="en-US" sz="19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9003579-C15E-431B-B8EE-48D1A8222F60}"/>
              </a:ext>
            </a:extLst>
          </p:cNvPr>
          <p:cNvSpPr/>
          <p:nvPr/>
        </p:nvSpPr>
        <p:spPr>
          <a:xfrm>
            <a:off x="12791440" y="7731760"/>
            <a:ext cx="1767840" cy="39481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256" y="593169"/>
            <a:ext cx="6245781" cy="67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Технологический стек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1256" y="1590675"/>
            <a:ext cx="646986" cy="6469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1256" y="2507218"/>
            <a:ext cx="269593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C#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1256" y="2973467"/>
            <a:ext cx="76342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Основной язык программирования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1256" y="3749635"/>
            <a:ext cx="646986" cy="6469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1256" y="4666178"/>
            <a:ext cx="269593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ASP.NET Blazor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1256" y="5132427"/>
            <a:ext cx="76342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Технология веб-разработки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1256" y="5908596"/>
            <a:ext cx="646986" cy="6469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1256" y="6825139"/>
            <a:ext cx="269593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MsSQL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1256" y="7291388"/>
            <a:ext cx="763428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Система управления базами данных</a:t>
            </a:r>
            <a:endParaRPr lang="en-US" sz="16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1C5217D-7C24-4D02-B3C7-89E1638D1164}"/>
              </a:ext>
            </a:extLst>
          </p:cNvPr>
          <p:cNvSpPr/>
          <p:nvPr/>
        </p:nvSpPr>
        <p:spPr>
          <a:xfrm>
            <a:off x="12791440" y="7731760"/>
            <a:ext cx="1767840" cy="39481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0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076" y="3478054"/>
            <a:ext cx="6514028" cy="712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Архитектура системы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40023" y="5444609"/>
            <a:ext cx="3850600" cy="228005"/>
          </a:xfrm>
          <a:prstGeom prst="roundRect">
            <a:avLst>
              <a:gd name="adj" fmla="val 4200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8076" y="5216545"/>
            <a:ext cx="684014" cy="684014"/>
          </a:xfrm>
          <a:prstGeom prst="roundRect">
            <a:avLst>
              <a:gd name="adj" fmla="val 6684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050" y="5387519"/>
            <a:ext cx="341948" cy="3419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6081" y="6128623"/>
            <a:ext cx="2850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База данных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6081" y="6621661"/>
            <a:ext cx="3736657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Хранение и оцифровка информации пользователя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60695" y="5102543"/>
            <a:ext cx="3850719" cy="228005"/>
          </a:xfrm>
          <a:prstGeom prst="roundRect">
            <a:avLst>
              <a:gd name="adj" fmla="val 4200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218748" y="4874478"/>
            <a:ext cx="684014" cy="684014"/>
          </a:xfrm>
          <a:prstGeom prst="roundRect">
            <a:avLst>
              <a:gd name="adj" fmla="val 6684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9721" y="5045452"/>
            <a:ext cx="341948" cy="34194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46752" y="5786557"/>
            <a:ext cx="2850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Веб-сайт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46752" y="6279594"/>
            <a:ext cx="3736777" cy="1094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Взаимодействие с пользователем и отправка данных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981486" y="4760595"/>
            <a:ext cx="3850719" cy="228005"/>
          </a:xfrm>
          <a:prstGeom prst="roundRect">
            <a:avLst>
              <a:gd name="adj" fmla="val 4200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639538" y="4532531"/>
            <a:ext cx="684014" cy="684014"/>
          </a:xfrm>
          <a:prstGeom prst="roundRect">
            <a:avLst>
              <a:gd name="adj" fmla="val 6684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0512" y="4703505"/>
            <a:ext cx="341948" cy="34194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67543" y="5444609"/>
            <a:ext cx="2850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</a:t>
            </a:r>
            <a:r>
              <a:rPr lang="en-US" sz="22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огика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67543" y="5937647"/>
            <a:ext cx="3736777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Основной функционал и обработка данных</a:t>
            </a:r>
            <a:endParaRPr lang="en-US" sz="17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005D26-D58E-4DD5-8875-814E03D384C1}"/>
              </a:ext>
            </a:extLst>
          </p:cNvPr>
          <p:cNvSpPr/>
          <p:nvPr/>
        </p:nvSpPr>
        <p:spPr>
          <a:xfrm>
            <a:off x="12791440" y="7731760"/>
            <a:ext cx="1767840" cy="39481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74827"/>
            <a:ext cx="956857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Пользовательский интерфейс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73974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128724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3313033"/>
            <a:ext cx="314051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Вход и регистрация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3798" y="3846552"/>
            <a:ext cx="413635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Безопасный доступ к системе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6965" y="273974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3128724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246965" y="331303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Основное окно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246965" y="3846552"/>
            <a:ext cx="41363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Отображение финансовых планов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2739747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128724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331303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Создание планов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630132" y="3846552"/>
            <a:ext cx="41363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Настройка бюджетов и категорий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06801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3798" y="5456992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863798" y="564130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Транзакции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863798" y="6174819"/>
            <a:ext cx="632793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Добавление операций в план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38549" y="506801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7438549" y="5456992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8549" y="564130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Аналитика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7438549" y="6174819"/>
            <a:ext cx="632793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Визуализация данных графиками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119241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Возможности развития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105150"/>
            <a:ext cx="3584734" cy="2232779"/>
          </a:xfrm>
          <a:prstGeom prst="roundRect">
            <a:avLst>
              <a:gd name="adj" fmla="val 4643"/>
            </a:avLst>
          </a:prstGeom>
          <a:solidFill>
            <a:srgbClr val="609DFF"/>
          </a:solidFill>
          <a:ln w="15240">
            <a:solidFill>
              <a:srgbClr val="4683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3367207"/>
            <a:ext cx="306062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Система напоминаний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4286250"/>
            <a:ext cx="306062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Уведомления о важных событиях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349" y="3105150"/>
            <a:ext cx="3584853" cy="2232779"/>
          </a:xfrm>
          <a:prstGeom prst="roundRect">
            <a:avLst>
              <a:gd name="adj" fmla="val 4643"/>
            </a:avLst>
          </a:prstGeom>
          <a:solidFill>
            <a:srgbClr val="013180"/>
          </a:solidFill>
          <a:ln w="15240">
            <a:solidFill>
              <a:srgbClr val="1A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405" y="3367207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Онлайн-чат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405" y="3900726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Взаимодействие между пользователями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584746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41938"/>
          </a:solidFill>
          <a:ln w="15240">
            <a:solidFill>
              <a:srgbClr val="1D325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584680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Супер-группы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6380321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Группы, состоящие из групп</a:t>
            </a:r>
            <a:endParaRPr lang="en-US" sz="19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5F2BB8-1A77-497D-B999-A8023C5278BC}"/>
              </a:ext>
            </a:extLst>
          </p:cNvPr>
          <p:cNvSpPr/>
          <p:nvPr/>
        </p:nvSpPr>
        <p:spPr>
          <a:xfrm>
            <a:off x="12791440" y="7731760"/>
            <a:ext cx="1767840" cy="39481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252</Words>
  <Application>Microsoft Office PowerPoint</Application>
  <PresentationFormat>Произвольный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Calibri</vt:lpstr>
      <vt:lpstr>Merriweather</vt:lpstr>
      <vt:lpstr>Merriweather Light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User</cp:lastModifiedBy>
  <cp:revision>5</cp:revision>
  <dcterms:created xsi:type="dcterms:W3CDTF">2025-11-17T14:35:02Z</dcterms:created>
  <dcterms:modified xsi:type="dcterms:W3CDTF">2025-11-18T15:16:46Z</dcterms:modified>
</cp:coreProperties>
</file>